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53"/>
  </p:notesMasterIdLst>
  <p:handoutMasterIdLst>
    <p:handoutMasterId r:id="rId54"/>
  </p:handoutMasterIdLst>
  <p:sldIdLst>
    <p:sldId id="264" r:id="rId2"/>
    <p:sldId id="263" r:id="rId3"/>
    <p:sldId id="334" r:id="rId4"/>
    <p:sldId id="335" r:id="rId5"/>
    <p:sldId id="336" r:id="rId6"/>
    <p:sldId id="301" r:id="rId7"/>
    <p:sldId id="297" r:id="rId8"/>
    <p:sldId id="339" r:id="rId9"/>
    <p:sldId id="337" r:id="rId10"/>
    <p:sldId id="338" r:id="rId11"/>
    <p:sldId id="340" r:id="rId12"/>
    <p:sldId id="305" r:id="rId13"/>
    <p:sldId id="306" r:id="rId14"/>
    <p:sldId id="307" r:id="rId15"/>
    <p:sldId id="308" r:id="rId16"/>
    <p:sldId id="309" r:id="rId17"/>
    <p:sldId id="257" r:id="rId18"/>
    <p:sldId id="310" r:id="rId19"/>
    <p:sldId id="312" r:id="rId20"/>
    <p:sldId id="313" r:id="rId21"/>
    <p:sldId id="260" r:id="rId22"/>
    <p:sldId id="278" r:id="rId23"/>
    <p:sldId id="279" r:id="rId24"/>
    <p:sldId id="315" r:id="rId25"/>
    <p:sldId id="314" r:id="rId26"/>
    <p:sldId id="331" r:id="rId27"/>
    <p:sldId id="318" r:id="rId28"/>
    <p:sldId id="289" r:id="rId29"/>
    <p:sldId id="265" r:id="rId30"/>
    <p:sldId id="316" r:id="rId31"/>
    <p:sldId id="332" r:id="rId32"/>
    <p:sldId id="322" r:id="rId33"/>
    <p:sldId id="319" r:id="rId34"/>
    <p:sldId id="272" r:id="rId35"/>
    <p:sldId id="320" r:id="rId36"/>
    <p:sldId id="321" r:id="rId37"/>
    <p:sldId id="326" r:id="rId38"/>
    <p:sldId id="324" r:id="rId39"/>
    <p:sldId id="280" r:id="rId40"/>
    <p:sldId id="323" r:id="rId41"/>
    <p:sldId id="325" r:id="rId42"/>
    <p:sldId id="328" r:id="rId43"/>
    <p:sldId id="287" r:id="rId44"/>
    <p:sldId id="329" r:id="rId45"/>
    <p:sldId id="330" r:id="rId46"/>
    <p:sldId id="333" r:id="rId47"/>
    <p:sldId id="295" r:id="rId48"/>
    <p:sldId id="285" r:id="rId49"/>
    <p:sldId id="286" r:id="rId50"/>
    <p:sldId id="277" r:id="rId51"/>
    <p:sldId id="291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4222DB8B-6ADC-9A46-8414-6FE23B095F88}">
          <p14:sldIdLst>
            <p14:sldId id="264"/>
          </p14:sldIdLst>
        </p14:section>
        <p14:section name="yourself" id="{F5602741-7FB2-FE45-A2B4-64DDF9D1EE9E}">
          <p14:sldIdLst>
            <p14:sldId id="263"/>
            <p14:sldId id="334"/>
            <p14:sldId id="335"/>
            <p14:sldId id="336"/>
            <p14:sldId id="301"/>
          </p14:sldIdLst>
        </p14:section>
        <p14:section name="your boss" id="{6E275060-AD80-4B48-BDAE-72E436B537B9}">
          <p14:sldIdLst>
            <p14:sldId id="297"/>
            <p14:sldId id="339"/>
            <p14:sldId id="337"/>
            <p14:sldId id="338"/>
            <p14:sldId id="340"/>
          </p14:sldIdLst>
        </p14:section>
        <p14:section name="your co-workers" id="{DA834D72-7B46-C545-A544-B060245804ED}">
          <p14:sldIdLst>
            <p14:sldId id="305"/>
            <p14:sldId id="306"/>
            <p14:sldId id="307"/>
            <p14:sldId id="308"/>
            <p14:sldId id="309"/>
          </p14:sldIdLst>
        </p14:section>
        <p14:section name="business" id="{7C16CC3A-4385-384D-B10D-74F705D08A73}">
          <p14:sldIdLst>
            <p14:sldId id="257"/>
            <p14:sldId id="310"/>
            <p14:sldId id="312"/>
            <p14:sldId id="313"/>
            <p14:sldId id="260"/>
          </p14:sldIdLst>
        </p14:section>
        <p14:section name="work &amp; life" id="{68EC0EAB-7FFA-434F-87CF-DB69F7945273}">
          <p14:sldIdLst>
            <p14:sldId id="278"/>
            <p14:sldId id="279"/>
            <p14:sldId id="315"/>
            <p14:sldId id="314"/>
            <p14:sldId id="331"/>
          </p14:sldIdLst>
        </p14:section>
        <p14:section name="your professional community" id="{23B74FB6-FB46-814E-B1FD-62C58BD81D0D}">
          <p14:sldIdLst>
            <p14:sldId id="318"/>
            <p14:sldId id="289"/>
            <p14:sldId id="265"/>
            <p14:sldId id="316"/>
            <p14:sldId id="332"/>
          </p14:sldIdLst>
        </p14:section>
        <p14:section name="goals" id="{7B848451-C2D9-6C40-9EAB-FF91C7D52802}">
          <p14:sldIdLst>
            <p14:sldId id="322"/>
            <p14:sldId id="319"/>
            <p14:sldId id="272"/>
            <p14:sldId id="320"/>
            <p14:sldId id="321"/>
          </p14:sldIdLst>
        </p14:section>
        <p14:section name="success" id="{DF822285-A2E4-4B4D-B24A-5590CEC4AB14}">
          <p14:sldIdLst>
            <p14:sldId id="326"/>
            <p14:sldId id="324"/>
            <p14:sldId id="280"/>
            <p14:sldId id="323"/>
            <p14:sldId id="325"/>
          </p14:sldIdLst>
        </p14:section>
        <p14:section name="look ahead" id="{17578456-BF65-5548-BFB9-43FDB2EB35B7}">
          <p14:sldIdLst>
            <p14:sldId id="328"/>
            <p14:sldId id="287"/>
            <p14:sldId id="329"/>
            <p14:sldId id="330"/>
            <p14:sldId id="333"/>
          </p14:sldIdLst>
        </p14:section>
        <p14:section name="other bits of advice" id="{99F4EFA8-9C4B-1541-8DCE-DCB5B840F7DF}">
          <p14:sldIdLst>
            <p14:sldId id="295"/>
            <p14:sldId id="285"/>
            <p14:sldId id="286"/>
            <p14:sldId id="277"/>
          </p14:sldIdLst>
        </p14:section>
        <p14:section name="Ending" id="{C8E79DA4-9D59-FA40-A5EB-358A25528E81}">
          <p14:sldIdLst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1856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6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CA4F7-32D5-714A-8F40-5FE1E589F40B}" type="datetimeFigureOut">
              <a:rPr lang="en-US" smtClean="0"/>
              <a:t>8/4/15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2087E-50FA-1B44-AB76-4356A59D1A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19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8F970-50B3-E14A-A83C-B41B94E06B99}" type="datetimeFigureOut">
              <a:rPr lang="en-US" smtClean="0"/>
              <a:t>8/4/15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7CCC5-DAED-EC4A-BA26-538085AE2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86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75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1"/>
            <a:ext cx="7543800" cy="2152651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43CBE-D48B-ED41-ADCE-D1C6A6815DC0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33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8C22-8BFD-D64D-A86E-5D172DAE0467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91BC-ACE7-9D41-9755-4A9D461140B4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95901" y="784303"/>
            <a:ext cx="1752600" cy="5057727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784305"/>
            <a:ext cx="6117628" cy="50577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12"/>
          <p:cNvSpPr>
            <a:spLocks noGrp="1"/>
          </p:cNvSpPr>
          <p:nvPr>
            <p:ph type="dt" sz="half" idx="10"/>
          </p:nvPr>
        </p:nvSpPr>
        <p:spPr>
          <a:xfrm>
            <a:off x="7096125" y="6155269"/>
            <a:ext cx="1752600" cy="364067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fld id="{E96485DE-4265-264F-A6CC-0501EDC455DD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6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6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7E355-97CF-4541-85B3-E41F536EEA08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541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32CB-EEE5-E74A-A06B-04F435100399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4F02-9CC2-5045-A335-2F3F57F6F300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401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7"/>
            <a:ext cx="3273552" cy="639763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7"/>
            <a:ext cx="3273552" cy="639763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0AD5D-C8C0-4D48-BAC7-2F6A06A545E7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7411A-5DAF-0540-93A8-A69CF8A1CA28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F385-4935-0A4F-848C-7DEA125E6265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445DF-97D3-7C46-87A1-A448AE88ECB1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91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50E52-7837-8B4D-9D8E-EBD183A42C8A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1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907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6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33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9D02F166-1215-5147-9EF6-4071EAA7503A}" type="datetime2">
              <a:rPr lang="en-US" smtClean="0"/>
              <a:t>Tuesday, August 4,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875" y="1219201"/>
            <a:ext cx="7543800" cy="215265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CAST 2015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6084"/>
            <a:ext cx="6172200" cy="685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Moving Testing Forward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7032" y="5826295"/>
            <a:ext cx="199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Karen N. Johnson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8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P900422386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r="50000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en-US" sz="2800" dirty="0">
                <a:effectLst/>
              </a:rPr>
              <a:t>Office politics are real. </a:t>
            </a:r>
            <a:r>
              <a:rPr lang="en-US" sz="2800" dirty="0" smtClean="0">
                <a:effectLst/>
              </a:rPr>
              <a:t>You’ll </a:t>
            </a:r>
            <a:r>
              <a:rPr lang="en-US" sz="2800" dirty="0">
                <a:effectLst/>
              </a:rPr>
              <a:t>have to find some way to navigate.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1986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5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P900422386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r="50000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If you have the opportunity and you are able to treat your boss as someone you work </a:t>
            </a:r>
            <a:r>
              <a:rPr lang="en-US" sz="2400" i="1" dirty="0" smtClean="0"/>
              <a:t>with</a:t>
            </a:r>
            <a:r>
              <a:rPr lang="en-US" sz="2400" dirty="0" smtClean="0"/>
              <a:t>, you can likely learn quite a bit from this person. At the core of the relationship, watch how you interact with this person – true you may report “up” to this person but if you create a distance between you, that distance will likely remain between you.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1986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7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0" y="4267231"/>
            <a:ext cx="3733800" cy="7323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ffectLst/>
              </a:rPr>
              <a:t>Take a look around you.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5" y="1905003"/>
            <a:ext cx="6035675" cy="2349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Your co-workers.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7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iStock_000003434736Small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r="56787" b="-9"/>
          <a:stretch/>
        </p:blipFill>
        <p:spPr>
          <a:xfrm>
            <a:off x="7318375" y="382588"/>
            <a:ext cx="1374775" cy="609441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84191" y="383117"/>
            <a:ext cx="6154737" cy="609388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sz="2800" dirty="0"/>
              <a:t>Do not “network” </a:t>
            </a:r>
            <a:r>
              <a:rPr lang="en-US" sz="2800" dirty="0" smtClean="0"/>
              <a:t>only when </a:t>
            </a:r>
            <a:r>
              <a:rPr lang="en-US" sz="2800" dirty="0"/>
              <a:t>you are unemployed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/>
              <a:buChar char="•"/>
              <a:defRPr/>
            </a:pPr>
            <a:endParaRPr lang="en-US" sz="2800" dirty="0"/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 smtClean="0"/>
              <a:t>Self-reliance is cool  but don’t be too isolated; seek help from others too.</a:t>
            </a:r>
          </a:p>
          <a:p>
            <a:pPr marL="457200" indent="-457200">
              <a:buFont typeface="Arial"/>
              <a:buChar char="•"/>
              <a:defRPr/>
            </a:pPr>
            <a:endParaRPr lang="en-US" sz="2800" dirty="0"/>
          </a:p>
          <a:p>
            <a:pPr marL="457200" indent="-457200">
              <a:buFont typeface="Arial"/>
              <a:buChar char="•"/>
              <a:defRPr/>
            </a:pPr>
            <a:r>
              <a:rPr lang="en-US" sz="2800" dirty="0" smtClean="0"/>
              <a:t>Be willing to learn from your peers not just your manager.</a:t>
            </a:r>
          </a:p>
          <a:p>
            <a:pPr>
              <a:lnSpc>
                <a:spcPct val="150000"/>
              </a:lnSpc>
              <a:defRPr/>
            </a:pPr>
            <a:endParaRPr lang="en-US" sz="2800" dirty="0"/>
          </a:p>
          <a:p>
            <a:pPr>
              <a:lnSpc>
                <a:spcPct val="150000"/>
              </a:lnSpc>
              <a:defRPr/>
            </a:pP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77000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4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iStock_000003434736Small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r="56787" b="-9"/>
          <a:stretch/>
        </p:blipFill>
        <p:spPr>
          <a:xfrm>
            <a:off x="7318375" y="382588"/>
            <a:ext cx="1374775" cy="609441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84191" y="383117"/>
            <a:ext cx="6154737" cy="60938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800" dirty="0"/>
              <a:t>You can learn from anyone regardless of age, sex, </a:t>
            </a:r>
            <a:r>
              <a:rPr lang="en-US" sz="2800" dirty="0" smtClean="0"/>
              <a:t>ethnicity or sexual orientation; </a:t>
            </a:r>
            <a:r>
              <a:rPr lang="en-US" sz="2800" dirty="0"/>
              <a:t>so don’t close the door on people based on how </a:t>
            </a:r>
            <a:r>
              <a:rPr lang="en-US" sz="2800" dirty="0" smtClean="0"/>
              <a:t>someone looks. </a:t>
            </a:r>
            <a:r>
              <a:rPr lang="en-US" sz="2800" dirty="0"/>
              <a:t>True, you might learn what you don’t want to do or what behavior you do not want to emulate - but you can still learn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  <a:defRPr/>
            </a:pP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77000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7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iStock_000003434736Small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r="56787" b="-9"/>
          <a:stretch/>
        </p:blipFill>
        <p:spPr>
          <a:xfrm>
            <a:off x="7318375" y="382588"/>
            <a:ext cx="1374775" cy="609441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84191" y="383117"/>
            <a:ext cx="6154737" cy="609388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Arial"/>
              <a:buChar char="•"/>
              <a:defRPr/>
            </a:pPr>
            <a:r>
              <a:rPr lang="en-US" sz="2400" dirty="0"/>
              <a:t>Life and career changes happen to the people around you </a:t>
            </a:r>
            <a:r>
              <a:rPr lang="en-US" sz="2400" dirty="0" smtClean="0"/>
              <a:t>(not just to you)– </a:t>
            </a:r>
            <a:r>
              <a:rPr lang="en-US" sz="2400" dirty="0"/>
              <a:t>a boss can become a co-worker, a developer can become a CIO. </a:t>
            </a:r>
            <a:endParaRPr lang="en-US" sz="2400" dirty="0" smtClean="0"/>
          </a:p>
          <a:p>
            <a:pPr marL="457200" indent="-457200">
              <a:lnSpc>
                <a:spcPct val="110000"/>
              </a:lnSpc>
              <a:buFont typeface="Arial"/>
              <a:buChar char="•"/>
              <a:defRPr/>
            </a:pPr>
            <a:endParaRPr lang="en-US" sz="2400" dirty="0"/>
          </a:p>
          <a:p>
            <a:pPr marL="457200" indent="-457200">
              <a:lnSpc>
                <a:spcPct val="110000"/>
              </a:lnSpc>
              <a:buFont typeface="Arial"/>
              <a:buChar char="•"/>
              <a:defRPr/>
            </a:pPr>
            <a:r>
              <a:rPr lang="en-US" sz="2400" dirty="0" smtClean="0"/>
              <a:t>Think </a:t>
            </a:r>
            <a:r>
              <a:rPr lang="en-US" sz="2400" dirty="0"/>
              <a:t>about how you want to treat people not just their current role. </a:t>
            </a:r>
            <a:endParaRPr lang="en-US" sz="2400" dirty="0" smtClean="0"/>
          </a:p>
          <a:p>
            <a:pPr marL="457200" indent="-457200">
              <a:lnSpc>
                <a:spcPct val="110000"/>
              </a:lnSpc>
              <a:buFont typeface="Arial"/>
              <a:buChar char="•"/>
              <a:defRPr/>
            </a:pPr>
            <a:endParaRPr lang="en-US" sz="2400" dirty="0"/>
          </a:p>
          <a:p>
            <a:pPr marL="457200" indent="-457200">
              <a:lnSpc>
                <a:spcPct val="110000"/>
              </a:lnSpc>
              <a:buFont typeface="Arial"/>
              <a:buChar char="•"/>
              <a:defRPr/>
            </a:pPr>
            <a:r>
              <a:rPr lang="en-US" sz="2400" dirty="0" smtClean="0"/>
              <a:t>Invest in relationships and those co-workers could be colleagues for years. View relationships as long-time relationships.</a:t>
            </a: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77000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0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iStock_000003434736Small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r="56787" b="-9"/>
          <a:stretch/>
        </p:blipFill>
        <p:spPr>
          <a:xfrm>
            <a:off x="7318375" y="382588"/>
            <a:ext cx="1374775" cy="609441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84191" y="383117"/>
            <a:ext cx="6154737" cy="60938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800" dirty="0"/>
              <a:t>Network and help other people even when there is no immediate benefit to </a:t>
            </a:r>
            <a:r>
              <a:rPr lang="en-US" sz="2800" dirty="0" smtClean="0"/>
              <a:t>you; do it because </a:t>
            </a:r>
            <a:r>
              <a:rPr lang="en-US" sz="2800" dirty="0"/>
              <a:t>you </a:t>
            </a:r>
            <a:r>
              <a:rPr lang="en-US" sz="2800" dirty="0" smtClean="0"/>
              <a:t>can - not because you want someone to “owe” you a favor.</a:t>
            </a:r>
          </a:p>
          <a:p>
            <a:pPr>
              <a:lnSpc>
                <a:spcPct val="150000"/>
              </a:lnSpc>
              <a:defRPr/>
            </a:pP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759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3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0" y="4267231"/>
            <a:ext cx="3733800" cy="73236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Take a look at financial health.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5" y="1905003"/>
            <a:ext cx="6035675" cy="2349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Business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97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Screen Shot 2015-07-26 at 4.55.48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8" r="3839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sz="2400" dirty="0"/>
              <a:t>If you don’t acquire a business degree or a finance degree, at least </a:t>
            </a:r>
            <a:r>
              <a:rPr lang="en-US" sz="2400" dirty="0" smtClean="0"/>
              <a:t>listen to your </a:t>
            </a:r>
            <a:r>
              <a:rPr lang="en-US" sz="2400" dirty="0"/>
              <a:t>company’s quarterly reports and Wall Street earning calls.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10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Screen Shot 2015-07-26 at 4.55.48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8" r="3839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lvl="0">
              <a:lnSpc>
                <a:spcPct val="150000"/>
              </a:lnSpc>
            </a:pPr>
            <a:endParaRPr lang="en-US" sz="2600" dirty="0">
              <a:effectLst/>
            </a:endParaRPr>
          </a:p>
          <a:p>
            <a:pPr marL="342900" lvl="0" indent="-342900">
              <a:lnSpc>
                <a:spcPct val="170000"/>
              </a:lnSpc>
              <a:buFont typeface="Arial"/>
              <a:buChar char="•"/>
            </a:pPr>
            <a:r>
              <a:rPr lang="en-US" sz="2600" dirty="0">
                <a:effectLst/>
              </a:rPr>
              <a:t>If you think you’re not in “business” </a:t>
            </a:r>
            <a:r>
              <a:rPr lang="en-US" sz="2600" dirty="0" smtClean="0">
                <a:effectLst/>
              </a:rPr>
              <a:t>and that you’re </a:t>
            </a:r>
            <a:r>
              <a:rPr lang="en-US" sz="2600" dirty="0">
                <a:effectLst/>
              </a:rPr>
              <a:t>in “technology” – think again – that company you’re working at – </a:t>
            </a:r>
            <a:r>
              <a:rPr lang="en-US" sz="2600" dirty="0" smtClean="0">
                <a:effectLst/>
              </a:rPr>
              <a:t>it is a business. </a:t>
            </a:r>
            <a:endParaRPr lang="en-US" sz="2600" dirty="0">
              <a:effectLst/>
            </a:endParaRPr>
          </a:p>
          <a:p>
            <a:pPr marL="342900" lvl="0" indent="-342900">
              <a:lnSpc>
                <a:spcPct val="170000"/>
              </a:lnSpc>
              <a:buFont typeface="Arial"/>
              <a:buChar char="•"/>
            </a:pPr>
            <a:endParaRPr lang="en-US" sz="2600" dirty="0" smtClean="0">
              <a:effectLst/>
            </a:endParaRPr>
          </a:p>
          <a:p>
            <a:pPr marL="342900" lvl="0" indent="-342900">
              <a:lnSpc>
                <a:spcPct val="170000"/>
              </a:lnSpc>
              <a:buFont typeface="Arial"/>
              <a:buChar char="•"/>
            </a:pPr>
            <a:r>
              <a:rPr lang="en-US" sz="2600" dirty="0" smtClean="0">
                <a:effectLst/>
              </a:rPr>
              <a:t>We are </a:t>
            </a:r>
            <a:r>
              <a:rPr lang="en-US" sz="2600" dirty="0">
                <a:effectLst/>
              </a:rPr>
              <a:t>all in business - some of us just happen to be focused on the technical part of the company</a:t>
            </a:r>
            <a:r>
              <a:rPr lang="en-US" sz="2600" dirty="0" smtClean="0">
                <a:effectLst/>
              </a:rPr>
              <a:t>.</a:t>
            </a:r>
          </a:p>
          <a:p>
            <a:pPr marL="342900" lvl="0" indent="-342900">
              <a:lnSpc>
                <a:spcPct val="170000"/>
              </a:lnSpc>
              <a:buFont typeface="Arial"/>
              <a:buChar char="•"/>
            </a:pPr>
            <a:endParaRPr lang="en-US" sz="2600" dirty="0">
              <a:effectLst/>
            </a:endParaRPr>
          </a:p>
          <a:p>
            <a:pPr marL="342900" indent="-342900">
              <a:lnSpc>
                <a:spcPct val="170000"/>
              </a:lnSpc>
              <a:buFont typeface="Arial"/>
              <a:buChar char="•"/>
            </a:pPr>
            <a:r>
              <a:rPr lang="en-US" sz="2600" dirty="0" smtClean="0">
                <a:effectLst/>
              </a:rPr>
              <a:t>If the </a:t>
            </a:r>
            <a:r>
              <a:rPr lang="en-US" sz="2600" dirty="0">
                <a:effectLst/>
              </a:rPr>
              <a:t>company </a:t>
            </a:r>
            <a:r>
              <a:rPr lang="en-US" sz="2600" dirty="0" smtClean="0">
                <a:effectLst/>
              </a:rPr>
              <a:t>you work at goes </a:t>
            </a:r>
            <a:r>
              <a:rPr lang="en-US" sz="2600" dirty="0">
                <a:effectLst/>
              </a:rPr>
              <a:t>out of business, you’re out of business. </a:t>
            </a:r>
          </a:p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endParaRPr lang="en-US" sz="2600" dirty="0">
              <a:effectLst/>
            </a:endParaRP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0" y="4267231"/>
            <a:ext cx="3733800" cy="7323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ffectLst/>
              </a:rPr>
              <a:t>Take a </a:t>
            </a:r>
            <a:r>
              <a:rPr lang="en-US" dirty="0" smtClean="0">
                <a:effectLst/>
              </a:rPr>
              <a:t>look inside.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5" y="1905003"/>
            <a:ext cx="6035675" cy="2349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Personal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3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Screen Shot 2015-07-26 at 4.55.48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8" r="3839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endParaRPr lang="en-US" sz="2400" dirty="0" smtClean="0">
              <a:effectLst/>
            </a:endParaRPr>
          </a:p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effectLst/>
              </a:rPr>
              <a:t>Regardless </a:t>
            </a:r>
            <a:r>
              <a:rPr lang="en-US" sz="2400" dirty="0">
                <a:effectLst/>
              </a:rPr>
              <a:t>of where you work, know what your company offers in the marketplace. </a:t>
            </a:r>
            <a:endParaRPr lang="en-US" sz="2400" dirty="0" smtClean="0">
              <a:effectLst/>
            </a:endParaRPr>
          </a:p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endParaRPr lang="en-US" sz="24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effectLst/>
              </a:rPr>
              <a:t>Don’t </a:t>
            </a:r>
            <a:r>
              <a:rPr lang="en-US" sz="2400" dirty="0" smtClean="0">
                <a:effectLst/>
              </a:rPr>
              <a:t>wait </a:t>
            </a:r>
            <a:r>
              <a:rPr lang="en-US" sz="2400" dirty="0">
                <a:effectLst/>
              </a:rPr>
              <a:t>to be asked to think about the competition, naturally consider this aspect of being in business.</a:t>
            </a:r>
          </a:p>
          <a:p>
            <a:pPr lvl="0">
              <a:lnSpc>
                <a:spcPct val="150000"/>
              </a:lnSpc>
            </a:pPr>
            <a:endParaRPr lang="en-US" sz="2400" dirty="0">
              <a:effectLst/>
            </a:endParaRPr>
          </a:p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8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Screen Shot 2015-07-26 at 4.55.48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8" r="3839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endParaRPr lang="en-US" sz="2400" dirty="0">
              <a:effectLst/>
            </a:endParaRPr>
          </a:p>
          <a:p>
            <a:pPr lvl="0">
              <a:lnSpc>
                <a:spcPct val="150000"/>
              </a:lnSpc>
            </a:pPr>
            <a:r>
              <a:rPr lang="en-US" sz="2400" dirty="0">
                <a:effectLst/>
              </a:rPr>
              <a:t>Once you understand the business of your company, you can gain a better perspective of where you fit in the entire equation and work to provide value.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1850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43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0" y="4267211"/>
            <a:ext cx="3733800" cy="73236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Your life’s juggling act.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5" y="1905003"/>
            <a:ext cx="6035675" cy="2349500"/>
          </a:xfrm>
        </p:spPr>
        <p:txBody>
          <a:bodyPr/>
          <a:lstStyle/>
          <a:p>
            <a:pPr>
              <a:defRPr/>
            </a:pPr>
            <a:r>
              <a:t>Balancing work &amp; the rest of your life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9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6118225" cy="5056716"/>
          </a:xfrm>
        </p:spPr>
        <p:txBody>
          <a:bodyPr>
            <a:noAutofit/>
          </a:bodyPr>
          <a:lstStyle/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800" dirty="0" smtClean="0"/>
              <a:t>Balancing and juggling never ends. 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endParaRPr lang="en-US" sz="2800" dirty="0"/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800" dirty="0" smtClean="0"/>
              <a:t>Even if you don’t have kids or a partner, you’re juggling.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endParaRPr lang="en-US" sz="2800" dirty="0"/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800" dirty="0" smtClean="0"/>
              <a:t>And so isn’t everyone around you - including the people you hired.</a:t>
            </a:r>
            <a:endParaRPr lang="en-US" sz="2800" dirty="0"/>
          </a:p>
        </p:txBody>
      </p:sp>
      <p:pic>
        <p:nvPicPr>
          <p:cNvPr id="4" name="Picture Placeholder 3" descr="iStock_000001654414Small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0" r="38470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3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6118225" cy="5056716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800" dirty="0" smtClean="0"/>
              <a:t>If you don’t factor in your personal obligations, something will suffer: home and work have to co-exist somehow.</a:t>
            </a:r>
            <a:endParaRPr lang="en-US" sz="2800" dirty="0"/>
          </a:p>
        </p:txBody>
      </p:sp>
      <p:pic>
        <p:nvPicPr>
          <p:cNvPr id="4" name="Picture Placeholder 3" descr="iStock_000001654414Small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0" r="38470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4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6118225" cy="5056716"/>
          </a:xfrm>
        </p:spPr>
        <p:txBody>
          <a:bodyPr>
            <a:noAutofit/>
          </a:bodyPr>
          <a:lstStyle/>
          <a:p>
            <a:pPr marL="457200" indent="-457200" eaLnBrk="1" hangingPunct="1">
              <a:buFont typeface="Arial"/>
              <a:buChar char="•"/>
              <a:defRPr/>
            </a:pPr>
            <a:r>
              <a:rPr lang="en-US" sz="2800" dirty="0" smtClean="0"/>
              <a:t>Sometimes balancing s#</a:t>
            </a:r>
            <a:r>
              <a:rPr lang="en-US" sz="2800" smtClean="0"/>
              <a:t>@!s.</a:t>
            </a:r>
            <a:endParaRPr lang="en-US" sz="2800" dirty="0" smtClean="0"/>
          </a:p>
          <a:p>
            <a:pPr marL="457200" indent="-457200" eaLnBrk="1" hangingPunct="1">
              <a:buFont typeface="Arial"/>
              <a:buChar char="•"/>
              <a:defRPr/>
            </a:pPr>
            <a:endParaRPr lang="en-US" sz="2800" dirty="0"/>
          </a:p>
          <a:p>
            <a:pPr marL="457200" indent="-457200" eaLnBrk="1" hangingPunct="1">
              <a:buFont typeface="Arial"/>
              <a:buChar char="•"/>
              <a:defRPr/>
            </a:pPr>
            <a:r>
              <a:rPr lang="en-US" sz="2800" dirty="0" smtClean="0"/>
              <a:t>Sometimes balancing does not work well at all.</a:t>
            </a:r>
            <a:endParaRPr lang="en-US" sz="2800" dirty="0"/>
          </a:p>
        </p:txBody>
      </p:sp>
      <p:pic>
        <p:nvPicPr>
          <p:cNvPr id="5" name="Picture Placeholder 4" descr="iStock_000001654414Small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0" r="38470"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76909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0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6118225" cy="5056716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800" dirty="0" smtClean="0"/>
              <a:t>Sometimes overall balance is only achieved over a long timeframe. Sometimes in a short time frame either work or home may dominant and balance may be out of whack. Think long view, not short.</a:t>
            </a:r>
            <a:endParaRPr lang="en-US" sz="2800" dirty="0"/>
          </a:p>
        </p:txBody>
      </p:sp>
      <p:pic>
        <p:nvPicPr>
          <p:cNvPr id="5" name="Picture Placeholder 4" descr="iStock_000001654414Small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0" r="38470"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76909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0" y="4267231"/>
            <a:ext cx="3733800" cy="7323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ffectLst/>
              </a:rPr>
              <a:t>Take a look at your professional community.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5" y="1905003"/>
            <a:ext cx="6035675" cy="2349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Community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lvl="0" indent="-457200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effectLst/>
              </a:rPr>
              <a:t>Outside </a:t>
            </a:r>
            <a:r>
              <a:rPr lang="en-US" sz="2400" dirty="0" smtClean="0">
                <a:effectLst/>
              </a:rPr>
              <a:t>your </a:t>
            </a:r>
            <a:r>
              <a:rPr lang="en-US" sz="2400" dirty="0">
                <a:effectLst/>
              </a:rPr>
              <a:t>“job</a:t>
            </a:r>
            <a:r>
              <a:rPr lang="en-US" sz="2400" dirty="0" smtClean="0">
                <a:effectLst/>
              </a:rPr>
              <a:t>”</a:t>
            </a:r>
            <a:r>
              <a:rPr lang="en-US" sz="2400" dirty="0">
                <a:effectLst/>
              </a:rPr>
              <a:t> </a:t>
            </a:r>
            <a:r>
              <a:rPr lang="en-US" sz="2400" dirty="0" smtClean="0">
                <a:effectLst/>
              </a:rPr>
              <a:t>there  </a:t>
            </a:r>
            <a:r>
              <a:rPr lang="en-US" sz="2400" dirty="0">
                <a:effectLst/>
              </a:rPr>
              <a:t>is </a:t>
            </a:r>
            <a:r>
              <a:rPr lang="en-US" sz="2400" dirty="0" smtClean="0">
                <a:effectLst/>
              </a:rPr>
              <a:t>your professional community.</a:t>
            </a:r>
          </a:p>
          <a:p>
            <a:pPr marL="457200" lvl="0" indent="-457200">
              <a:lnSpc>
                <a:spcPct val="150000"/>
              </a:lnSpc>
              <a:buFont typeface="Arial"/>
              <a:buChar char="•"/>
            </a:pPr>
            <a:endParaRPr lang="en-US" sz="2400" dirty="0">
              <a:effectLst/>
            </a:endParaRPr>
          </a:p>
          <a:p>
            <a:pPr marL="457200" lvl="0" indent="-457200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effectLst/>
              </a:rPr>
              <a:t>How </a:t>
            </a:r>
            <a:r>
              <a:rPr lang="en-US" sz="2400" dirty="0">
                <a:effectLst/>
              </a:rPr>
              <a:t>do you want to have contributed to your profession?</a:t>
            </a:r>
          </a:p>
          <a:p>
            <a:endParaRPr lang="en-US" dirty="0"/>
          </a:p>
        </p:txBody>
      </p:sp>
      <p:pic>
        <p:nvPicPr>
          <p:cNvPr id="6" name="Picture Placeholder 2" descr="iStock_000005366886Small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3" r="45165"/>
          <a:stretch/>
        </p:blipFill>
        <p:spPr/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84191" y="383117"/>
            <a:ext cx="6154737" cy="6093883"/>
          </a:xfrm>
        </p:spPr>
        <p:txBody>
          <a:bodyPr>
            <a:normAutofit lnSpcReduction="10000"/>
          </a:bodyPr>
          <a:lstStyle/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600" dirty="0" smtClean="0"/>
              <a:t>Be careful of idolizing thought leaders, speakers – or for that matter, idolizing anyone. Everyone is human and everyone is flawed.</a:t>
            </a:r>
          </a:p>
          <a:p>
            <a:pPr marL="457200" indent="-457200" eaLnBrk="1" fontAlgn="auto" hangingPunct="1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sz="2600" dirty="0" smtClean="0"/>
          </a:p>
          <a:p>
            <a:pPr marL="457200" lvl="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sz="2600" dirty="0"/>
              <a:t>It is far too easy to stand in front of a group and speak and as a result of speaking be given a high amount of credibility without proof that the credibility </a:t>
            </a:r>
            <a:r>
              <a:rPr lang="en-US" sz="2600" dirty="0" smtClean="0"/>
              <a:t>is </a:t>
            </a:r>
            <a:r>
              <a:rPr lang="en-US" sz="2600" dirty="0"/>
              <a:t>warranted.</a:t>
            </a: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800" dirty="0">
              <a:ea typeface="+mn-ea"/>
              <a:cs typeface="+mn-cs"/>
            </a:endParaRPr>
          </a:p>
        </p:txBody>
      </p:sp>
      <p:pic>
        <p:nvPicPr>
          <p:cNvPr id="3" name="Picture Placeholder 2" descr="iStock_000005366886Small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3" r="45805"/>
          <a:stretch/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77000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8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>
                <a:effectLst/>
              </a:rPr>
              <a:t>Know yourself</a:t>
            </a:r>
            <a:r>
              <a:rPr lang="en-US" sz="2800" dirty="0" smtClean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Know what you are good at</a:t>
            </a:r>
            <a:r>
              <a:rPr lang="en-US" sz="2400" dirty="0" smtClean="0">
                <a:effectLst/>
              </a:rPr>
              <a:t>.</a:t>
            </a:r>
          </a:p>
          <a:p>
            <a:pPr marL="285750" lvl="0" indent="-28575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Know your shortcomings</a:t>
            </a:r>
            <a:r>
              <a:rPr lang="en-US" sz="2400" dirty="0" smtClean="0">
                <a:effectLst/>
              </a:rPr>
              <a:t>.</a:t>
            </a:r>
          </a:p>
          <a:p>
            <a:pPr marL="285750" lvl="0" indent="-28575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Know yourself under different conditions</a:t>
            </a:r>
            <a:r>
              <a:rPr lang="en-US" sz="2400" dirty="0" smtClean="0">
                <a:effectLst/>
              </a:rPr>
              <a:t>.</a:t>
            </a:r>
          </a:p>
          <a:p>
            <a:pPr marL="285750" lvl="0" indent="-28575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Know how your home/personal life impacts your career choices</a:t>
            </a:r>
            <a:r>
              <a:rPr lang="en-US" sz="2400" dirty="0" smtClean="0">
                <a:effectLst/>
              </a:rPr>
              <a:t>.</a:t>
            </a:r>
            <a:endParaRPr lang="en-US" sz="2400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  <p:pic>
        <p:nvPicPr>
          <p:cNvPr id="7" name="Picture Placeholder 6" descr="j0400164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8" r="18134" b="16727"/>
          <a:stretch/>
        </p:blipFill>
        <p:spPr/>
      </p:pic>
    </p:spTree>
    <p:extLst>
      <p:ext uri="{BB962C8B-B14F-4D97-AF65-F5344CB8AC3E}">
        <p14:creationId xmlns:p14="http://schemas.microsoft.com/office/powerpoint/2010/main" val="116191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84191" y="383117"/>
            <a:ext cx="6154737" cy="609388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endParaRPr lang="en-US" sz="2400" dirty="0"/>
          </a:p>
          <a:p>
            <a:pPr lvl="0">
              <a:lnSpc>
                <a:spcPct val="150000"/>
              </a:lnSpc>
            </a:pPr>
            <a:r>
              <a:rPr lang="en-US" sz="2400" dirty="0"/>
              <a:t>It is </a:t>
            </a:r>
            <a:r>
              <a:rPr lang="en-US" sz="2400" dirty="0" smtClean="0"/>
              <a:t>easy </a:t>
            </a:r>
            <a:r>
              <a:rPr lang="en-US" sz="2400" dirty="0"/>
              <a:t>to fall into a trap that you either believe </a:t>
            </a:r>
            <a:r>
              <a:rPr lang="en-US" sz="2400" i="1" dirty="0"/>
              <a:t>everything</a:t>
            </a:r>
            <a:r>
              <a:rPr lang="en-US" sz="2400" dirty="0"/>
              <a:t> someone says or </a:t>
            </a:r>
            <a:r>
              <a:rPr lang="en-US" sz="2400" i="1" dirty="0"/>
              <a:t>nothing</a:t>
            </a:r>
            <a:r>
              <a:rPr lang="en-US" sz="2400" dirty="0"/>
              <a:t> a </a:t>
            </a:r>
            <a:r>
              <a:rPr lang="en-US" sz="2400" dirty="0" smtClean="0"/>
              <a:t>someone says </a:t>
            </a:r>
            <a:r>
              <a:rPr lang="en-US" sz="2400" dirty="0"/>
              <a:t>because of who that person is – but people are complex systems and </a:t>
            </a:r>
            <a:r>
              <a:rPr lang="en-US" sz="2400" dirty="0" smtClean="0"/>
              <a:t>deserve </a:t>
            </a:r>
            <a:r>
              <a:rPr lang="en-US" sz="2400" dirty="0"/>
              <a:t>a deeper look than an on/off switch</a:t>
            </a:r>
            <a:r>
              <a:rPr lang="en-US" sz="2400" dirty="0" smtClean="0"/>
              <a:t>.</a:t>
            </a:r>
          </a:p>
          <a:p>
            <a:pPr lvl="0"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3" name="Picture Placeholder 2" descr="iStock_000005366886Small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0" r="45378"/>
          <a:stretch/>
        </p:blipFill>
        <p:spPr>
          <a:xfrm>
            <a:off x="7096125" y="784225"/>
            <a:ext cx="1752600" cy="50577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61034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84191" y="383117"/>
            <a:ext cx="6154737" cy="6093883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 smtClean="0">
                <a:effectLst/>
              </a:rPr>
              <a:t>If </a:t>
            </a:r>
            <a:r>
              <a:rPr lang="en-US" sz="2000" dirty="0">
                <a:effectLst/>
              </a:rPr>
              <a:t>you’re at CAST, chances are high that you are a “Context Driven Tester” but this is not the only way to </a:t>
            </a:r>
            <a:r>
              <a:rPr lang="en-US" sz="2000" dirty="0" smtClean="0">
                <a:effectLst/>
              </a:rPr>
              <a:t>philosophy in testing</a:t>
            </a:r>
            <a:r>
              <a:rPr lang="en-US" sz="2000" dirty="0">
                <a:effectLst/>
              </a:rPr>
              <a:t>. Whether you refer to the schools of testing or just recognize that there are different philosophies out there be aware of the fact that you have a perspective and that other people may have a different perspective. If you want to learn from other people, you can’t rant and rave against those views unless you give those views a serious consideration.</a:t>
            </a:r>
            <a:br>
              <a:rPr lang="en-US" sz="2000" dirty="0">
                <a:effectLst/>
              </a:rPr>
            </a:br>
            <a:endParaRPr lang="en-US" sz="2000" dirty="0"/>
          </a:p>
        </p:txBody>
      </p:sp>
      <p:pic>
        <p:nvPicPr>
          <p:cNvPr id="3" name="Picture Placeholder 2" descr="iStock_000005366886Small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0" r="45378"/>
          <a:stretch/>
        </p:blipFill>
        <p:spPr>
          <a:xfrm>
            <a:off x="7096125" y="784225"/>
            <a:ext cx="1752600" cy="505777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8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0" y="4267231"/>
            <a:ext cx="3733800" cy="7323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ffectLst/>
              </a:rPr>
              <a:t>Take a look at what you want to achieve.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5" y="1905003"/>
            <a:ext cx="6035675" cy="2349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Goals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6118225" cy="5056716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sz="2800" dirty="0"/>
              <a:t>Don’t feel badly if you can’t figure out your career end goal. </a:t>
            </a: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/>
              <a:buChar char="•"/>
              <a:defRPr/>
            </a:pPr>
            <a:r>
              <a:rPr lang="en-US" sz="2800" dirty="0" smtClean="0"/>
              <a:t>Technology </a:t>
            </a:r>
            <a:r>
              <a:rPr lang="en-US" sz="2800" dirty="0"/>
              <a:t>changes so quickly, new opportunities open up.</a:t>
            </a:r>
          </a:p>
        </p:txBody>
      </p:sp>
      <p:pic>
        <p:nvPicPr>
          <p:cNvPr id="5" name="Picture Placeholder 4" descr="MP900399538 climber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4" r="24024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76909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8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6118225" cy="5056716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800" dirty="0" smtClean="0"/>
              <a:t>If your career stays in technology,      a cycle of continual learning (and sometimes feeling like you don’t know much) will be inevitable.</a:t>
            </a:r>
            <a:endParaRPr lang="en-US" sz="2800" dirty="0"/>
          </a:p>
        </p:txBody>
      </p:sp>
      <p:pic>
        <p:nvPicPr>
          <p:cNvPr id="5" name="Picture Placeholder 4" descr="MP900399538 climber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4" r="24024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3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6118225" cy="505671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Understand that there </a:t>
            </a:r>
            <a:r>
              <a:rPr lang="en-US" sz="2800" dirty="0" smtClean="0"/>
              <a:t>are many </a:t>
            </a:r>
            <a:r>
              <a:rPr lang="en-US" sz="2800" dirty="0"/>
              <a:t>“worlds” (environments, businesses, industries) you may not know about and for this reason and other reasons, absolute terminology reflects narrow minded thinking or naiveté.</a:t>
            </a:r>
          </a:p>
        </p:txBody>
      </p:sp>
      <p:pic>
        <p:nvPicPr>
          <p:cNvPr id="5" name="Picture Placeholder 4" descr="MP900399538 climber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4" r="24024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6118225" cy="505671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If you want to learn something well, find more than one person to learn from or understand more than one point of view on the subject.</a:t>
            </a:r>
          </a:p>
        </p:txBody>
      </p:sp>
      <p:pic>
        <p:nvPicPr>
          <p:cNvPr id="8" name="Picture Placeholder 7" descr="MP900399538 climber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4" r="24024"/>
          <a:stretch>
            <a:fillRect/>
          </a:stretch>
        </p:blipFill>
        <p:spPr/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8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0" y="4267231"/>
            <a:ext cx="3733800" cy="7323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ffectLst/>
              </a:rPr>
              <a:t> Figure out what success means to you.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5" y="1905003"/>
            <a:ext cx="6035675" cy="2349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success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6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MP900410083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7" t="10" r="15513" b="-10"/>
          <a:stretch/>
        </p:blipFill>
        <p:spPr>
          <a:xfrm>
            <a:off x="7096125" y="785813"/>
            <a:ext cx="1752600" cy="5056187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5793643" cy="505671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Those who want to </a:t>
            </a:r>
            <a:r>
              <a:rPr lang="en-US" sz="2800" dirty="0" smtClean="0"/>
              <a:t>“</a:t>
            </a:r>
            <a:r>
              <a:rPr lang="en-US" sz="2800" dirty="0"/>
              <a:t>be the boss” are usually trying to fulfill an ego instead of naturally being </a:t>
            </a:r>
            <a:r>
              <a:rPr lang="en-US" sz="2800" dirty="0" smtClean="0"/>
              <a:t>an influencer </a:t>
            </a:r>
            <a:r>
              <a:rPr lang="en-US" sz="2800" dirty="0"/>
              <a:t>or thought leader.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1850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4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MP900410083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7" t="10" r="15513" b="-10"/>
          <a:stretch/>
        </p:blipFill>
        <p:spPr>
          <a:xfrm>
            <a:off x="7096125" y="785813"/>
            <a:ext cx="1752600" cy="5056187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6118225" cy="505671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It is entirely possible no one will ever tell you: you did a good job. So learn to tell yourself.</a:t>
            </a: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2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>
                <a:effectLst/>
              </a:rPr>
              <a:t>Trust yourself</a:t>
            </a:r>
            <a:r>
              <a:rPr lang="en-US" sz="2800" dirty="0" smtClean="0">
                <a:effectLst/>
              </a:rPr>
              <a:t>.</a:t>
            </a:r>
          </a:p>
          <a:p>
            <a:endParaRPr lang="en-US" sz="2800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The only person who really knows what you are good at – is you. </a:t>
            </a:r>
            <a:endParaRPr lang="en-US" sz="2400" dirty="0" smtClean="0">
              <a:effectLst/>
            </a:endParaRPr>
          </a:p>
          <a:p>
            <a:pPr marL="285750" lvl="0" indent="-28575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Know when you want to improve a skill versus when you are trying to be someone or something you are not</a:t>
            </a:r>
            <a:r>
              <a:rPr lang="en-US" sz="2400" dirty="0" smtClean="0">
                <a:effectLst/>
              </a:rPr>
              <a:t>.</a:t>
            </a:r>
          </a:p>
          <a:p>
            <a:pPr marL="285750" lvl="0" indent="-28575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The only person who really knows when a situation “doesn’t fit” </a:t>
            </a:r>
            <a:r>
              <a:rPr lang="en-US" sz="2400" i="1" dirty="0">
                <a:effectLst/>
              </a:rPr>
              <a:t>for</a:t>
            </a:r>
            <a:r>
              <a:rPr lang="en-US" sz="2400" dirty="0">
                <a:effectLst/>
              </a:rPr>
              <a:t> you, </a:t>
            </a:r>
            <a:r>
              <a:rPr lang="en-US" sz="2400" i="1" dirty="0">
                <a:effectLst/>
              </a:rPr>
              <a:t>is</a:t>
            </a:r>
            <a:r>
              <a:rPr lang="en-US" sz="2400" dirty="0">
                <a:effectLst/>
              </a:rPr>
              <a:t> you</a:t>
            </a:r>
            <a:r>
              <a:rPr lang="en-US" sz="2400" dirty="0" smtClean="0">
                <a:effectLst/>
              </a:rPr>
              <a:t>.</a:t>
            </a:r>
            <a:endParaRPr lang="en-US" sz="2400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76909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  <p:pic>
        <p:nvPicPr>
          <p:cNvPr id="7" name="Picture Placeholder 6" descr="j0400164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8" r="18134" b="16727"/>
          <a:stretch/>
        </p:blipFill>
        <p:spPr/>
      </p:pic>
    </p:spTree>
    <p:extLst>
      <p:ext uri="{BB962C8B-B14F-4D97-AF65-F5344CB8AC3E}">
        <p14:creationId xmlns:p14="http://schemas.microsoft.com/office/powerpoint/2010/main" val="1959791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MP900410083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7" t="10" r="15513" b="-10"/>
          <a:stretch/>
        </p:blipFill>
        <p:spPr>
          <a:xfrm>
            <a:off x="7096125" y="785813"/>
            <a:ext cx="1752600" cy="5056187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5793643" cy="505671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In a changed world </a:t>
            </a:r>
            <a:r>
              <a:rPr lang="en-US" sz="2800" dirty="0" smtClean="0"/>
              <a:t>(especially in the </a:t>
            </a:r>
            <a:r>
              <a:rPr lang="en-US" sz="2800" dirty="0"/>
              <a:t>past </a:t>
            </a:r>
            <a:r>
              <a:rPr lang="en-US" sz="2800" dirty="0" smtClean="0"/>
              <a:t>few decades</a:t>
            </a:r>
            <a:r>
              <a:rPr lang="en-US" sz="2800" dirty="0"/>
              <a:t>), focus on achievements not job title.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MP900410083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7" t="10" r="15513" b="-10"/>
          <a:stretch/>
        </p:blipFill>
        <p:spPr>
          <a:xfrm>
            <a:off x="7096125" y="785813"/>
            <a:ext cx="1752600" cy="5056187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22333" y="785287"/>
            <a:ext cx="5793643" cy="505671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There may not be a culmination (peak) point in your career, instead you might think of your career as a </a:t>
            </a:r>
            <a:r>
              <a:rPr lang="en-US" sz="2800" dirty="0" smtClean="0"/>
              <a:t>a collection of highlights</a:t>
            </a:r>
            <a:r>
              <a:rPr lang="en-US" sz="2800" dirty="0"/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3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0" y="4267231"/>
            <a:ext cx="3733800" cy="7323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ffectLst/>
              </a:rPr>
              <a:t> Plot your next steps.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5" y="1905003"/>
            <a:ext cx="6035675" cy="2349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Looking ahead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7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iStock_000007514515Small PURCHASED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2" r="53888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lvl="0" indent="-457200">
              <a:buFont typeface="Arial"/>
              <a:buChar char="•"/>
            </a:pPr>
            <a:r>
              <a:rPr lang="en-US" sz="2800" dirty="0">
                <a:effectLst/>
              </a:rPr>
              <a:t>What is your next career move? </a:t>
            </a:r>
            <a:endParaRPr lang="en-US" sz="2800" dirty="0" smtClean="0">
              <a:effectLst/>
            </a:endParaRPr>
          </a:p>
          <a:p>
            <a:pPr marL="457200" lvl="0" indent="-457200">
              <a:buFont typeface="Arial"/>
              <a:buChar char="•"/>
            </a:pPr>
            <a:endParaRPr lang="en-US" sz="2800" dirty="0">
              <a:effectLst/>
            </a:endParaRPr>
          </a:p>
          <a:p>
            <a:pPr marL="457200" lvl="0" indent="-457200">
              <a:buFont typeface="Arial"/>
              <a:buChar char="•"/>
            </a:pPr>
            <a:r>
              <a:rPr lang="en-US" sz="2800" dirty="0" smtClean="0">
                <a:effectLst/>
              </a:rPr>
              <a:t>What </a:t>
            </a:r>
            <a:r>
              <a:rPr lang="en-US" sz="2800" dirty="0">
                <a:effectLst/>
              </a:rPr>
              <a:t>is your end goal?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85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iStock_000007514515Small PURCHASED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2" r="53888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sz="2400" dirty="0">
                <a:effectLst/>
              </a:rPr>
              <a:t>In the evolving world of Agile development, many testers are no longer looking at </a:t>
            </a:r>
            <a:r>
              <a:rPr lang="en-US" sz="2400" dirty="0" smtClean="0">
                <a:effectLst/>
              </a:rPr>
              <a:t>a classic </a:t>
            </a:r>
            <a:r>
              <a:rPr lang="en-US" sz="2400" dirty="0">
                <a:effectLst/>
              </a:rPr>
              <a:t>path of: tester to test lead, test lead to manager as a career path.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47027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97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iStock_000007514515Small PURCHASED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2" r="53888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>
              <a:spcBef>
                <a:spcPts val="500"/>
              </a:spcBef>
            </a:pPr>
            <a:r>
              <a:rPr lang="en-US" sz="2400" dirty="0">
                <a:effectLst/>
              </a:rPr>
              <a:t>Often in the workplace, I meet people who are enrolled in an MBA program and notably most of those people are unabashedly looking and expecting to advance to executive positions. </a:t>
            </a:r>
            <a:endParaRPr lang="en-US" sz="2400" dirty="0" smtClean="0">
              <a:effectLst/>
            </a:endParaRPr>
          </a:p>
          <a:p>
            <a:pPr lvl="0">
              <a:spcBef>
                <a:spcPts val="500"/>
              </a:spcBef>
            </a:pPr>
            <a:endParaRPr lang="en-US" sz="2400" dirty="0" smtClean="0">
              <a:effectLst/>
            </a:endParaRPr>
          </a:p>
          <a:p>
            <a:pPr lvl="0">
              <a:spcBef>
                <a:spcPts val="500"/>
              </a:spcBef>
            </a:pPr>
            <a:r>
              <a:rPr lang="en-US" sz="2400" dirty="0" smtClean="0">
                <a:effectLst/>
              </a:rPr>
              <a:t>Is </a:t>
            </a:r>
            <a:r>
              <a:rPr lang="en-US" sz="2400" dirty="0">
                <a:effectLst/>
              </a:rPr>
              <a:t>that your end goal?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9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iStock_000007514515Small PURCHASED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2" r="53888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do your achievements look like?</a:t>
            </a:r>
          </a:p>
          <a:p>
            <a:endParaRPr lang="en-US" sz="2400" dirty="0"/>
          </a:p>
          <a:p>
            <a:r>
              <a:rPr lang="en-US" sz="2400" dirty="0" smtClean="0"/>
              <a:t>If you cannot figure out your end goal or even your next career step, have you thought about what you want to achieve overall?</a:t>
            </a:r>
            <a:endParaRPr lang="en-US" sz="2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7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493914" y="607813"/>
            <a:ext cx="8202478" cy="5057775"/>
          </a:xfrm>
        </p:spPr>
        <p:txBody>
          <a:bodyPr>
            <a:normAutofit/>
          </a:bodyPr>
          <a:lstStyle/>
          <a:p>
            <a:pPr marL="18288" lvl="0" indent="0">
              <a:buNone/>
            </a:pPr>
            <a:r>
              <a:rPr lang="en-US" sz="2400" dirty="0" smtClean="0">
                <a:effectLst/>
              </a:rPr>
              <a:t>If </a:t>
            </a:r>
            <a:r>
              <a:rPr lang="en-US" sz="2400" dirty="0">
                <a:effectLst/>
              </a:rPr>
              <a:t>you were able to major in a very current technology and are newly joining the field, within 3-5 years, you will have been around “awhile” and something new will present itself for you to learn all over again. So it turns out – continuous deployment means </a:t>
            </a:r>
            <a:r>
              <a:rPr lang="en-US" sz="2400" i="1" dirty="0">
                <a:effectLst/>
              </a:rPr>
              <a:t>you</a:t>
            </a:r>
            <a:r>
              <a:rPr lang="en-US" sz="2400" dirty="0">
                <a:effectLst/>
              </a:rPr>
              <a:t> need to continually renew and deploy </a:t>
            </a:r>
            <a:r>
              <a:rPr lang="en-US" sz="2400" i="1" dirty="0">
                <a:effectLst/>
              </a:rPr>
              <a:t>you</a:t>
            </a:r>
            <a:r>
              <a:rPr lang="en-US" sz="2400" dirty="0">
                <a:effectLst/>
              </a:rPr>
              <a:t> </a:t>
            </a:r>
            <a:r>
              <a:rPr lang="en-US" sz="2400" dirty="0" smtClean="0">
                <a:effectLst/>
              </a:rPr>
              <a:t>~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110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1026411" y="785813"/>
            <a:ext cx="7091177" cy="5056187"/>
          </a:xfrm>
        </p:spPr>
        <p:txBody>
          <a:bodyPr/>
          <a:lstStyle/>
          <a:p>
            <a:pPr marL="18288" indent="0" eaLnBrk="1" hangingPunct="1">
              <a:buNone/>
              <a:defRPr/>
            </a:pPr>
            <a:r>
              <a:rPr lang="en-US" sz="2800" dirty="0" smtClean="0"/>
              <a:t>If you want to get noticed at work seek to be: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800" dirty="0" smtClean="0"/>
              <a:t>Reliable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800" dirty="0" smtClean="0"/>
              <a:t>Dependable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800" dirty="0" smtClean="0"/>
              <a:t>Willing to take more on when the hard stuff hits the fan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800" dirty="0" smtClean="0"/>
              <a:t>Be the one who can be counted on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dirty="0"/>
          </a:p>
          <a:p>
            <a:pPr eaLnBrk="1" hangingPunct="1">
              <a:buFont typeface="Wingdings" charset="2"/>
              <a:buChar char="§"/>
              <a:defRPr/>
            </a:pPr>
            <a:endParaRPr lang="en-US" dirty="0" smtClean="0"/>
          </a:p>
          <a:p>
            <a:pPr eaLnBrk="1" hangingPunct="1">
              <a:buFont typeface="Wingdings" charset="2"/>
              <a:buChar char="§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9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2960" y="574120"/>
            <a:ext cx="7714674" cy="5056187"/>
          </a:xfrm>
        </p:spPr>
        <p:txBody>
          <a:bodyPr>
            <a:normAutofit/>
          </a:bodyPr>
          <a:lstStyle/>
          <a:p>
            <a:pPr marL="18288" indent="0" eaLnBrk="1" hangingPunct="1">
              <a:buNone/>
              <a:defRPr/>
            </a:pPr>
            <a:r>
              <a:rPr lang="en-US" sz="2800" dirty="0" smtClean="0"/>
              <a:t>Consider how you appear on all forms of social media and where that may position and influence or detract from your career.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68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>
                <a:effectLst/>
              </a:rPr>
              <a:t>Assess yourself</a:t>
            </a:r>
            <a:r>
              <a:rPr lang="en-US" sz="2800" dirty="0" smtClean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What do you want to learn</a:t>
            </a:r>
            <a:r>
              <a:rPr lang="en-US" sz="2400" dirty="0" smtClean="0">
                <a:effectLst/>
              </a:rPr>
              <a:t>?</a:t>
            </a:r>
          </a:p>
          <a:p>
            <a:pPr marL="285750" lvl="0" indent="-28575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How can you go about learning</a:t>
            </a:r>
            <a:r>
              <a:rPr lang="en-US" sz="2400" dirty="0" smtClean="0">
                <a:effectLst/>
              </a:rPr>
              <a:t>?</a:t>
            </a:r>
          </a:p>
          <a:p>
            <a:pPr marL="285750" lvl="0" indent="-28575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What do you want to achieve next</a:t>
            </a:r>
            <a:r>
              <a:rPr lang="en-US" sz="2400" dirty="0" smtClean="0">
                <a:effectLst/>
              </a:rPr>
              <a:t>?</a:t>
            </a:r>
          </a:p>
          <a:p>
            <a:pPr marL="285750" lvl="0" indent="-28575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400" dirty="0">
                <a:effectLst/>
              </a:rPr>
              <a:t>What are your long horizon goals</a:t>
            </a:r>
            <a:r>
              <a:rPr lang="en-US" sz="2400" dirty="0" smtClean="0">
                <a:effectLst/>
              </a:rPr>
              <a:t>?</a:t>
            </a:r>
          </a:p>
          <a:p>
            <a:pPr marL="285750" lvl="0" indent="-285750">
              <a:buFont typeface="Arial"/>
              <a:buChar char="•"/>
            </a:pPr>
            <a:endParaRPr lang="en-US" sz="2400" dirty="0">
              <a:effectLst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  <p:pic>
        <p:nvPicPr>
          <p:cNvPr id="7" name="Picture Placeholder 6" descr="j0400164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8" r="18134" b="16727"/>
          <a:stretch/>
        </p:blipFill>
        <p:spPr/>
      </p:pic>
    </p:spTree>
    <p:extLst>
      <p:ext uri="{BB962C8B-B14F-4D97-AF65-F5344CB8AC3E}">
        <p14:creationId xmlns:p14="http://schemas.microsoft.com/office/powerpoint/2010/main" val="43137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52546" y="662325"/>
            <a:ext cx="7302851" cy="5056187"/>
          </a:xfrm>
        </p:spPr>
        <p:txBody>
          <a:bodyPr/>
          <a:lstStyle/>
          <a:p>
            <a:pPr marL="18288" indent="0" eaLnBrk="1" hangingPunct="1">
              <a:buNone/>
              <a:defRPr/>
            </a:pPr>
            <a:r>
              <a:rPr lang="en-US" sz="3200" dirty="0" smtClean="0"/>
              <a:t>Non-technical skills matter too – sometimes those soft skills can advance your or hold you back.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253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decide.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what?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2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j0400164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5" t="3410" r="9793" b="-3410"/>
          <a:stretch/>
        </p:blipFill>
        <p:spPr>
          <a:xfrm>
            <a:off x="7221538" y="784225"/>
            <a:ext cx="1752600" cy="505777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en-US" sz="2800" dirty="0" smtClean="0">
                <a:effectLst/>
              </a:rPr>
              <a:t>Plan for yourself.</a:t>
            </a:r>
          </a:p>
          <a:p>
            <a:pPr lvl="0">
              <a:lnSpc>
                <a:spcPct val="150000"/>
              </a:lnSpc>
            </a:pPr>
            <a:endParaRPr lang="en-US" sz="2400" dirty="0" smtClean="0">
              <a:effectLst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ffectLst/>
              </a:rPr>
              <a:t>Figure out </a:t>
            </a:r>
            <a:r>
              <a:rPr lang="en-US" sz="2400" dirty="0" smtClean="0">
                <a:effectLst/>
              </a:rPr>
              <a:t>what you want to do.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effectLst/>
              </a:rPr>
              <a:t>Be self-reliant; learn how to teach yourself</a:t>
            </a:r>
            <a:r>
              <a:rPr lang="en-US" sz="2400" dirty="0" smtClean="0">
                <a:effectLst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effectLst/>
              </a:rPr>
              <a:t>Be flexible; plans don’t always play out.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effectLst/>
              </a:rPr>
              <a:t>When it comes to career planning, think outside your current company/position.</a:t>
            </a:r>
            <a:endParaRPr lang="en-US" sz="2400" dirty="0">
              <a:effectLst/>
            </a:endParaRPr>
          </a:p>
          <a:p>
            <a:pPr marL="342900" lvl="0" indent="-342900">
              <a:lnSpc>
                <a:spcPct val="150000"/>
              </a:lnSpc>
              <a:buFont typeface="Arial"/>
              <a:buChar char="•"/>
            </a:pP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488958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9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0" y="4267231"/>
            <a:ext cx="3733800" cy="73236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ffectLst/>
              </a:rPr>
              <a:t>Take a look up.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5" y="1905003"/>
            <a:ext cx="6035675" cy="23495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Your boss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4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P900422386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r="50000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en-US" sz="2800" dirty="0">
                <a:effectLst/>
              </a:rPr>
              <a:t>Avoid working for someone you don’t respect.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0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P900422386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r="50000"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lvl="0" indent="-342900">
              <a:buFont typeface="Arial"/>
              <a:buChar char="•"/>
            </a:pPr>
            <a:r>
              <a:rPr lang="en-US" sz="2400" dirty="0">
                <a:effectLst/>
              </a:rPr>
              <a:t>As it turns out, career development isn’t something your boss gives you</a:t>
            </a:r>
            <a:r>
              <a:rPr lang="en-US" sz="2400" dirty="0" smtClean="0">
                <a:effectLst/>
              </a:rPr>
              <a:t>.</a:t>
            </a:r>
          </a:p>
          <a:p>
            <a:pPr marL="342900" lvl="0" indent="-34290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effectLst/>
              </a:rPr>
              <a:t>Your boss may never be your mentor</a:t>
            </a:r>
            <a:r>
              <a:rPr lang="en-US" sz="2400" dirty="0" smtClean="0">
                <a:effectLst/>
              </a:rPr>
              <a:t>.</a:t>
            </a:r>
          </a:p>
          <a:p>
            <a:pPr marL="342900" lvl="0" indent="-34290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400" dirty="0">
                <a:effectLst/>
              </a:rPr>
              <a:t>Your boss might not even understand what it is you do</a:t>
            </a:r>
            <a:r>
              <a:rPr lang="en-US" sz="2400" dirty="0" smtClean="0">
                <a:effectLst/>
              </a:rPr>
              <a:t>.</a:t>
            </a:r>
          </a:p>
          <a:p>
            <a:pPr marL="342900" lvl="0" indent="-342900">
              <a:buFont typeface="Arial"/>
              <a:buChar char="•"/>
            </a:pPr>
            <a:endParaRPr lang="en-US" sz="2400" dirty="0">
              <a:effectLst/>
            </a:endParaRPr>
          </a:p>
          <a:p>
            <a:pPr marL="342900" lvl="0" indent="-342900">
              <a:buFont typeface="Arial"/>
              <a:buChar char="•"/>
            </a:pPr>
            <a:r>
              <a:rPr lang="en-US" sz="2400" dirty="0" smtClean="0">
                <a:effectLst/>
              </a:rPr>
              <a:t>You will likely have to chart a career course for yourself.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55569"/>
            <a:ext cx="45720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Karen N. Johnson CAST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04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1479</TotalTime>
  <Words>1863</Words>
  <Application>Microsoft Macintosh PowerPoint</Application>
  <PresentationFormat>On-screen Show (4:3)</PresentationFormat>
  <Paragraphs>192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Elemental</vt:lpstr>
      <vt:lpstr>CAST 2015</vt:lpstr>
      <vt:lpstr>Personal</vt:lpstr>
      <vt:lpstr>PowerPoint Presentation</vt:lpstr>
      <vt:lpstr>PowerPoint Presentation</vt:lpstr>
      <vt:lpstr>PowerPoint Presentation</vt:lpstr>
      <vt:lpstr>PowerPoint Presentation</vt:lpstr>
      <vt:lpstr>Your boss</vt:lpstr>
      <vt:lpstr>PowerPoint Presentation</vt:lpstr>
      <vt:lpstr>PowerPoint Presentation</vt:lpstr>
      <vt:lpstr>PowerPoint Presentation</vt:lpstr>
      <vt:lpstr>PowerPoint Presentation</vt:lpstr>
      <vt:lpstr>Your co-workers.</vt:lpstr>
      <vt:lpstr>PowerPoint Presentation</vt:lpstr>
      <vt:lpstr>PowerPoint Presentation</vt:lpstr>
      <vt:lpstr>PowerPoint Presentation</vt:lpstr>
      <vt:lpstr>PowerPoint Presentation</vt:lpstr>
      <vt:lpstr>Business</vt:lpstr>
      <vt:lpstr>PowerPoint Presentation</vt:lpstr>
      <vt:lpstr>PowerPoint Presentation</vt:lpstr>
      <vt:lpstr>PowerPoint Presentation</vt:lpstr>
      <vt:lpstr>PowerPoint Presentation</vt:lpstr>
      <vt:lpstr>Balancing work &amp; the rest of your life</vt:lpstr>
      <vt:lpstr>PowerPoint Presentation</vt:lpstr>
      <vt:lpstr>PowerPoint Presentation</vt:lpstr>
      <vt:lpstr>PowerPoint Presentation</vt:lpstr>
      <vt:lpstr>PowerPoint Presentation</vt:lpstr>
      <vt:lpstr>Community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success</vt:lpstr>
      <vt:lpstr>PowerPoint Presentation</vt:lpstr>
      <vt:lpstr>PowerPoint Presentation</vt:lpstr>
      <vt:lpstr>PowerPoint Presentation</vt:lpstr>
      <vt:lpstr>PowerPoint Presentation</vt:lpstr>
      <vt:lpstr>Looking ahead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what?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 2015</dc:title>
  <dc:creator>Karen Johnson</dc:creator>
  <cp:lastModifiedBy>karen johnson</cp:lastModifiedBy>
  <cp:revision>45</cp:revision>
  <dcterms:created xsi:type="dcterms:W3CDTF">2015-07-26T14:42:36Z</dcterms:created>
  <dcterms:modified xsi:type="dcterms:W3CDTF">2015-08-04T11:34:38Z</dcterms:modified>
</cp:coreProperties>
</file>